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ea against sky at sunset 2"/>
          <p:cNvSpPr/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Sea against sky at sunset 1"/>
          <p:cNvSpPr/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each and sea at sunset"/>
          <p:cNvSpPr/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each and sea at sunset"/>
          <p:cNvSpPr/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each and sea at sunset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Sea against sky at sunset"/>
          <p:cNvSpPr/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lide Subtitle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ea against sky at sunset"/>
          <p:cNvSpPr/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Slide Subtitle"/>
          <p:cNvSpPr txBox="1"/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Agenda Subtitle"/>
          <p:cNvSpPr txBox="1"/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7689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6EC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1"/>
          <p:cNvSpPr txBox="1"/>
          <p:nvPr/>
        </p:nvSpPr>
        <p:spPr>
          <a:xfrm>
            <a:off x="6085434" y="1415914"/>
            <a:ext cx="13506078" cy="2181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b">
            <a:normAutofit fontScale="100000" lnSpcReduction="0"/>
          </a:bodyPr>
          <a:lstStyle>
            <a:lvl1pPr defTabSz="914400">
              <a:lnSpc>
                <a:spcPct val="89000"/>
              </a:lnSpc>
              <a:defRPr b="1" cap="all" sz="7000">
                <a:solidFill>
                  <a:srgbClr val="397FF3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Instagram_LITE : A Swift-Based Social App</a:t>
            </a:r>
          </a:p>
        </p:txBody>
      </p:sp>
      <p:sp>
        <p:nvSpPr>
          <p:cNvPr id="152" name="Subtitle 2"/>
          <p:cNvSpPr txBox="1"/>
          <p:nvPr/>
        </p:nvSpPr>
        <p:spPr>
          <a:xfrm>
            <a:off x="5630853" y="4643425"/>
            <a:ext cx="12590982" cy="71570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algn="l" defTabSz="357073">
              <a:lnSpc>
                <a:spcPct val="112000"/>
              </a:lnSpc>
              <a:defRPr sz="639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</a:p>
          <a:p>
            <a:pPr defTabSz="357073">
              <a:lnSpc>
                <a:spcPct val="112000"/>
              </a:lnSpc>
              <a:defRPr b="1" sz="3905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Presented by</a:t>
            </a:r>
            <a:r>
              <a:rPr b="0"/>
              <a:t>	</a:t>
            </a:r>
          </a:p>
          <a:p>
            <a:pPr defTabSz="357073">
              <a:lnSpc>
                <a:spcPct val="112000"/>
              </a:lnSpc>
              <a:defRPr sz="3905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			</a:t>
            </a:r>
            <a:endParaRPr b="1"/>
          </a:p>
          <a:p>
            <a:pPr defTabSz="357073">
              <a:lnSpc>
                <a:spcPct val="112000"/>
              </a:lnSpc>
              <a:defRPr sz="3905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Md.Ahanaf Tahmid</a:t>
            </a:r>
          </a:p>
          <a:p>
            <a:pPr defTabSz="357073">
              <a:lnSpc>
                <a:spcPct val="112000"/>
              </a:lnSpc>
              <a:defRPr sz="3905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2007097</a:t>
            </a:r>
          </a:p>
          <a:p>
            <a:pPr defTabSz="357073">
              <a:lnSpc>
                <a:spcPct val="112000"/>
              </a:lnSpc>
              <a:defRPr sz="3905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</a:p>
          <a:p>
            <a:pPr defTabSz="357073">
              <a:lnSpc>
                <a:spcPct val="112000"/>
              </a:lnSpc>
              <a:defRPr sz="3905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S M Shible Sadik</a:t>
            </a:r>
          </a:p>
          <a:p>
            <a:pPr defTabSz="357073">
              <a:lnSpc>
                <a:spcPct val="112000"/>
              </a:lnSpc>
              <a:defRPr sz="3905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2007120</a:t>
            </a:r>
          </a:p>
          <a:p>
            <a:pPr defTabSz="357073">
              <a:lnSpc>
                <a:spcPct val="112000"/>
              </a:lnSpc>
              <a:defRPr sz="3905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</a:p>
          <a:p>
            <a:pPr defTabSz="357073">
              <a:lnSpc>
                <a:spcPct val="112000"/>
              </a:lnSpc>
              <a:defRPr sz="1420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rPr sz="3905"/>
              <a:t>Anik Ekka</a:t>
            </a:r>
            <a:br>
              <a:rPr sz="3905"/>
            </a:br>
            <a:r>
              <a:rPr sz="3905"/>
              <a:t>2007121</a:t>
            </a:r>
            <a:br/>
            <a:br/>
            <a:r>
              <a:rPr sz="639"/>
              <a:t>		 				   	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6EB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itle 1"/>
          <p:cNvSpPr txBox="1"/>
          <p:nvPr/>
        </p:nvSpPr>
        <p:spPr>
          <a:xfrm>
            <a:off x="2900831" y="1253691"/>
            <a:ext cx="8005107" cy="1906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defTabSz="914400">
              <a:lnSpc>
                <a:spcPct val="89000"/>
              </a:lnSpc>
              <a:defRPr b="1" sz="8300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User Feed</a:t>
            </a:r>
          </a:p>
        </p:txBody>
      </p:sp>
      <p:pic>
        <p:nvPicPr>
          <p:cNvPr id="187" name="Simulator Screenshot - iPhone 15 Pro - 2025-01-15 at 02.47.16.png" descr="Simulator Screenshot - iPhone 15 Pro - 2025-01-15 at 02.47.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81340" y="895215"/>
            <a:ext cx="5500880" cy="11925570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The user feed displays a list of posts from other users.…"/>
          <p:cNvSpPr txBox="1"/>
          <p:nvPr/>
        </p:nvSpPr>
        <p:spPr>
          <a:xfrm>
            <a:off x="1392673" y="3615376"/>
            <a:ext cx="12444495" cy="857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l" defTabSz="457200">
              <a:lnSpc>
                <a:spcPct val="100000"/>
              </a:lnSpc>
              <a:defRPr sz="48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User feed displays a list of posts from other users. </a:t>
            </a:r>
          </a:p>
          <a:p>
            <a:pPr algn="l" defTabSz="457200">
              <a:lnSpc>
                <a:spcPct val="100000"/>
              </a:lnSpc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Each post contains an image and a caption. Users can scroll through the feed to view new content.</a:t>
            </a:r>
          </a:p>
          <a:p>
            <a:pPr algn="l" defTabSz="457200">
              <a:lnSpc>
                <a:spcPct val="100000"/>
              </a:lnSpc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The feed is updated in real-time as new posts are uploaded.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6EB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itle 1"/>
          <p:cNvSpPr txBox="1"/>
          <p:nvPr/>
        </p:nvSpPr>
        <p:spPr>
          <a:xfrm>
            <a:off x="2973187" y="1567234"/>
            <a:ext cx="8005107" cy="1906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defTabSz="914400">
              <a:lnSpc>
                <a:spcPct val="89000"/>
              </a:lnSpc>
              <a:defRPr b="1" sz="8300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Search Option</a:t>
            </a:r>
          </a:p>
        </p:txBody>
      </p:sp>
      <p:pic>
        <p:nvPicPr>
          <p:cNvPr id="191" name="Simulator Screenshot - iPhone 15 Pro - 2025-01-15 at 02.48.10.png" descr="Simulator Screenshot - iPhone 15 Pro - 2025-01-15 at 02.48.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93463" y="1435005"/>
            <a:ext cx="5126803" cy="11114593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The search option allows users to find specific users by entering keywords."/>
          <p:cNvSpPr txBox="1"/>
          <p:nvPr/>
        </p:nvSpPr>
        <p:spPr>
          <a:xfrm>
            <a:off x="1633438" y="3237230"/>
            <a:ext cx="11319396" cy="8219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l" defTabSz="457200">
              <a:lnSpc>
                <a:spcPct val="100000"/>
              </a:lnSpc>
              <a:defRPr sz="64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64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sz="64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Search option allows users to find specific users by entering keywords and then visit their profile.</a:t>
            </a: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sz="64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6EB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itle 1"/>
          <p:cNvSpPr txBox="1"/>
          <p:nvPr/>
        </p:nvSpPr>
        <p:spPr>
          <a:xfrm>
            <a:off x="3744985" y="698961"/>
            <a:ext cx="8005108" cy="1906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defTabSz="914400">
              <a:lnSpc>
                <a:spcPct val="89000"/>
              </a:lnSpc>
              <a:defRPr b="1" sz="8300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Shop List</a:t>
            </a:r>
          </a:p>
        </p:txBody>
      </p:sp>
      <p:sp>
        <p:nvSpPr>
          <p:cNvPr id="195" name="For this project, I designed a structured JSON API to organize and display product data in  our ios app.…"/>
          <p:cNvSpPr txBox="1"/>
          <p:nvPr/>
        </p:nvSpPr>
        <p:spPr>
          <a:xfrm>
            <a:off x="1964381" y="3575766"/>
            <a:ext cx="11566316" cy="892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00000"/>
              </a:lnSpc>
              <a:defRPr sz="38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sz="38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For this project, I designed a structured JSON API to organize and display product data in  our ios app. </a:t>
            </a: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sz="38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sz="38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The API includes categories like Electronics, Clothing, Jewelry, Furniture, and Books. </a:t>
            </a: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sz="38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sz="38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Each item contains key details such as name, image URL, post date, description, seller information, and contact number. </a:t>
            </a: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sz="38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sz="38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pic>
        <p:nvPicPr>
          <p:cNvPr id="196" name="Simulator Screenshot - iPhone 15 Pro - 2025-01-15 at 02.48.35.png" descr="Simulator Screenshot - iPhone 15 Pro - 2025-01-15 at 02.48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85955" y="1384186"/>
            <a:ext cx="5049786" cy="109476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7ED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Simulator Screenshot - iPhone 15 Pro - 2025-01-15 at 19.33.22.png" descr="Simulator Screenshot - iPhone 15 Pro - 2025-01-15 at 19.33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65827" y="2004842"/>
            <a:ext cx="4132698" cy="8959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Simulator Screenshot - iPhone 15 Pro - 2025-01-15 at 19.33.28.png" descr="Simulator Screenshot - iPhone 15 Pro - 2025-01-15 at 19.33.2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995871" y="1811893"/>
            <a:ext cx="4132698" cy="8959436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This API allows the app to dynamically fetch and display categorized products on the shop page, ensuring a smooth and user-friendly shopping experience."/>
          <p:cNvSpPr txBox="1"/>
          <p:nvPr/>
        </p:nvSpPr>
        <p:spPr>
          <a:xfrm>
            <a:off x="1130823" y="3215993"/>
            <a:ext cx="10023474" cy="435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00000"/>
              </a:lnSpc>
              <a:spcBef>
                <a:spcPts val="1200"/>
              </a:spcBef>
              <a:defRPr sz="56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This API allows the app to dynamically fetch and display categorized products on the shop page, ensuring a smooth and user-friendly shopping experience.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7ED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hank you"/>
          <p:cNvSpPr txBox="1"/>
          <p:nvPr/>
        </p:nvSpPr>
        <p:spPr>
          <a:xfrm>
            <a:off x="8834410" y="3451814"/>
            <a:ext cx="7863364" cy="4500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defRPr sz="12800">
                <a:latin typeface="+mn-lt"/>
                <a:ea typeface="+mn-ea"/>
                <a:cs typeface="+mn-cs"/>
                <a:sym typeface="Canela Bold"/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5E9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1"/>
          <p:cNvSpPr txBox="1"/>
          <p:nvPr/>
        </p:nvSpPr>
        <p:spPr>
          <a:xfrm>
            <a:off x="7391400" y="1367858"/>
            <a:ext cx="9601201" cy="2420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defTabSz="914400">
              <a:lnSpc>
                <a:spcPct val="89000"/>
              </a:lnSpc>
              <a:defRPr sz="8500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pPr>
            <a:r>
              <a:t> </a:t>
            </a:r>
            <a:r>
              <a:rPr b="1"/>
              <a:t>Key Features</a:t>
            </a:r>
          </a:p>
        </p:txBody>
      </p:sp>
      <p:sp>
        <p:nvSpPr>
          <p:cNvPr id="155" name="Content Placeholder 2"/>
          <p:cNvSpPr txBox="1"/>
          <p:nvPr/>
        </p:nvSpPr>
        <p:spPr>
          <a:xfrm>
            <a:off x="5192619" y="4057717"/>
            <a:ext cx="9216212" cy="76056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01600" tIns="101600" rIns="101600" bIns="101600" numCol="2" spcCol="460810">
            <a:normAutofit fontScale="100000" lnSpcReduction="0"/>
          </a:bodyPr>
          <a:lstStyle/>
          <a:p>
            <a:pPr marL="457198" indent="-457198" algn="l" defTabSz="914400">
              <a:lnSpc>
                <a:spcPct val="100000"/>
              </a:lnSpc>
              <a:buClr>
                <a:srgbClr val="000000"/>
              </a:buClr>
              <a:buSzPts val="5700"/>
              <a:buFont typeface="Arial"/>
              <a:buChar char="•"/>
              <a:defRPr b="1" sz="57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Sign Up</a:t>
            </a:r>
          </a:p>
          <a:p>
            <a:pPr marL="457200" indent="-457200" algn="l" defTabSz="914400">
              <a:lnSpc>
                <a:spcPct val="100000"/>
              </a:lnSpc>
              <a:spcBef>
                <a:spcPts val="500"/>
              </a:spcBef>
              <a:buClr>
                <a:srgbClr val="000000"/>
              </a:buClr>
              <a:buSzPts val="5700"/>
              <a:buFont typeface="Arial"/>
              <a:buChar char="•"/>
              <a:defRPr b="1" sz="57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Log In</a:t>
            </a:r>
          </a:p>
          <a:p>
            <a:pPr marL="457198" indent="-457198" algn="l" defTabSz="914400">
              <a:lnSpc>
                <a:spcPct val="100000"/>
              </a:lnSpc>
              <a:spcBef>
                <a:spcPts val="500"/>
              </a:spcBef>
              <a:buClr>
                <a:srgbClr val="000000"/>
              </a:buClr>
              <a:buSzPts val="5700"/>
              <a:buFont typeface="Arial"/>
              <a:buChar char="•"/>
              <a:defRPr b="1" sz="57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Feed</a:t>
            </a:r>
          </a:p>
          <a:p>
            <a:pPr marL="457198" indent="-457198" algn="l" defTabSz="914400">
              <a:lnSpc>
                <a:spcPct val="100000"/>
              </a:lnSpc>
              <a:spcBef>
                <a:spcPts val="500"/>
              </a:spcBef>
              <a:buClr>
                <a:srgbClr val="000000"/>
              </a:buClr>
              <a:buSzPts val="5700"/>
              <a:buFont typeface="Arial"/>
              <a:buChar char="•"/>
              <a:defRPr b="1" sz="57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Profile View</a:t>
            </a:r>
          </a:p>
          <a:p>
            <a:pPr marL="457198" indent="-457198" algn="l" defTabSz="914400">
              <a:lnSpc>
                <a:spcPct val="100000"/>
              </a:lnSpc>
              <a:spcBef>
                <a:spcPts val="500"/>
              </a:spcBef>
              <a:buClr>
                <a:srgbClr val="000000"/>
              </a:buClr>
              <a:buSzPts val="5700"/>
              <a:buFont typeface="Arial"/>
              <a:buChar char="•"/>
              <a:defRPr b="1" sz="57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Edit Profile</a:t>
            </a:r>
          </a:p>
          <a:p>
            <a:pPr marL="457198" indent="-457198" algn="l" defTabSz="914400">
              <a:lnSpc>
                <a:spcPct val="100000"/>
              </a:lnSpc>
              <a:spcBef>
                <a:spcPts val="500"/>
              </a:spcBef>
              <a:buClr>
                <a:srgbClr val="000000"/>
              </a:buClr>
              <a:buSzPts val="5700"/>
              <a:buFont typeface="Arial"/>
              <a:buChar char="•"/>
              <a:defRPr b="1" sz="57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Upload Post</a:t>
            </a:r>
          </a:p>
          <a:p>
            <a:pPr marL="457198" indent="-457198" algn="l" defTabSz="914400">
              <a:lnSpc>
                <a:spcPct val="100000"/>
              </a:lnSpc>
              <a:spcBef>
                <a:spcPts val="500"/>
              </a:spcBef>
              <a:buClr>
                <a:srgbClr val="000000"/>
              </a:buClr>
              <a:buSzPts val="5700"/>
              <a:buFont typeface="Arial"/>
              <a:buChar char="•"/>
              <a:defRPr b="1" sz="57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Search User</a:t>
            </a:r>
          </a:p>
          <a:p>
            <a:pPr marL="457198" indent="-457198" algn="l" defTabSz="914400">
              <a:lnSpc>
                <a:spcPct val="100000"/>
              </a:lnSpc>
              <a:spcBef>
                <a:spcPts val="500"/>
              </a:spcBef>
              <a:buClr>
                <a:srgbClr val="000000"/>
              </a:buClr>
              <a:buSzPts val="5700"/>
              <a:buFont typeface="Arial"/>
              <a:buChar char="•"/>
              <a:defRPr b="1" sz="57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Shop list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5E8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itle 1"/>
          <p:cNvSpPr txBox="1"/>
          <p:nvPr/>
        </p:nvSpPr>
        <p:spPr>
          <a:xfrm>
            <a:off x="2698128" y="1192293"/>
            <a:ext cx="9601201" cy="12388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algn="l" defTabSz="914400">
              <a:lnSpc>
                <a:spcPct val="89000"/>
              </a:lnSpc>
              <a:defRPr b="1" sz="6700">
                <a:solidFill>
                  <a:srgbClr val="191B0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INTRODUCTION</a:t>
            </a:r>
          </a:p>
        </p:txBody>
      </p:sp>
      <p:sp>
        <p:nvSpPr>
          <p:cNvPr id="158" name="Content Placeholder 2"/>
          <p:cNvSpPr txBox="1"/>
          <p:nvPr/>
        </p:nvSpPr>
        <p:spPr>
          <a:xfrm>
            <a:off x="2432822" y="3491935"/>
            <a:ext cx="18357606" cy="8262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 algn="l" defTabSz="795527">
              <a:lnSpc>
                <a:spcPct val="94000"/>
              </a:lnSpc>
              <a:spcBef>
                <a:spcPts val="800"/>
              </a:spcBef>
              <a:defRPr sz="5400">
                <a:solidFill>
                  <a:srgbClr val="191B0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This project is a working Instagram Lite for iOS. It includes key features like user signup, login, photo sharing, search user and show feed.</a:t>
            </a:r>
          </a:p>
          <a:p>
            <a:pPr algn="l" defTabSz="795527">
              <a:lnSpc>
                <a:spcPct val="94000"/>
              </a:lnSpc>
              <a:spcBef>
                <a:spcPts val="800"/>
              </a:spcBef>
              <a:defRPr sz="5400">
                <a:solidFill>
                  <a:srgbClr val="191B0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l" defTabSz="795527">
              <a:lnSpc>
                <a:spcPct val="94000"/>
              </a:lnSpc>
              <a:spcBef>
                <a:spcPts val="800"/>
              </a:spcBef>
              <a:defRPr sz="5400">
                <a:solidFill>
                  <a:srgbClr val="191B0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Built with Swift and SwiftUI, it uses Firebase for storing data and user authentication. </a:t>
            </a:r>
          </a:p>
          <a:p>
            <a:pPr algn="l" defTabSz="795527">
              <a:lnSpc>
                <a:spcPct val="94000"/>
              </a:lnSpc>
              <a:spcBef>
                <a:spcPts val="800"/>
              </a:spcBef>
              <a:defRPr sz="5400">
                <a:solidFill>
                  <a:srgbClr val="191B0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l" defTabSz="795527">
              <a:lnSpc>
                <a:spcPct val="94000"/>
              </a:lnSpc>
              <a:spcBef>
                <a:spcPts val="800"/>
              </a:spcBef>
              <a:defRPr sz="5400">
                <a:solidFill>
                  <a:srgbClr val="191B0E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The app provides a smooth experience with clean design and simple animations. This project shows skills in iOS development, app design, and cloud integration.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6EC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itle 1"/>
          <p:cNvSpPr txBox="1"/>
          <p:nvPr/>
        </p:nvSpPr>
        <p:spPr>
          <a:xfrm>
            <a:off x="2924949" y="747199"/>
            <a:ext cx="8005108" cy="1906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defTabSz="914400">
              <a:lnSpc>
                <a:spcPct val="89000"/>
              </a:lnSpc>
              <a:defRPr b="1" sz="8300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User Sign Up</a:t>
            </a:r>
          </a:p>
        </p:txBody>
      </p:sp>
      <p:pic>
        <p:nvPicPr>
          <p:cNvPr id="161" name="Simulator Screenshot - iPhone 15 Pro - 2025-01-15 at 02.25.39.png" descr="Simulator Screenshot - iPhone 15 Pro - 2025-01-15 at 02.25.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34693" y="1693197"/>
            <a:ext cx="5203737" cy="11281384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The user sign-up process is handled using Firebase Authentication.…"/>
          <p:cNvSpPr txBox="1"/>
          <p:nvPr/>
        </p:nvSpPr>
        <p:spPr>
          <a:xfrm>
            <a:off x="1458088" y="3633076"/>
            <a:ext cx="13128451" cy="7063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l" defTabSz="457200">
              <a:lnSpc>
                <a:spcPct val="100000"/>
              </a:lnSpc>
              <a:defRPr sz="5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1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The user sign-up process is handled using Firebase Authentication. </a:t>
            </a:r>
          </a:p>
          <a:p>
            <a:pPr algn="l" defTabSz="457200">
              <a:lnSpc>
                <a:spcPct val="100000"/>
              </a:lnSpc>
              <a:defRPr sz="5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1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Users can sign up by providing their email  and setting a secure password.</a:t>
            </a:r>
          </a:p>
          <a:p>
            <a:pPr algn="l" defTabSz="457200">
              <a:lnSpc>
                <a:spcPct val="100000"/>
              </a:lnSpc>
              <a:defRPr sz="5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1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Once the sign-up is successful, users are prompted to create a unique username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7ED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itle 1"/>
          <p:cNvSpPr txBox="1"/>
          <p:nvPr/>
        </p:nvSpPr>
        <p:spPr>
          <a:xfrm>
            <a:off x="4347952" y="891911"/>
            <a:ext cx="9424907" cy="1743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defTabSz="877823">
              <a:lnSpc>
                <a:spcPct val="89000"/>
              </a:lnSpc>
              <a:defRPr b="1" sz="7968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User Sign Up steps</a:t>
            </a:r>
          </a:p>
        </p:txBody>
      </p:sp>
      <p:pic>
        <p:nvPicPr>
          <p:cNvPr id="165" name="Simulator Screenshot - iPhone 15 Pro - 2025-01-15 at 02.37.03.png" descr="Simulator Screenshot - iPhone 15 Pro - 2025-01-15 at 02.37.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1534" y="3205881"/>
            <a:ext cx="4036719" cy="87513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Simulator Screenshot - iPhone 15 Pro - 2025-01-15 at 02.37.25.png" descr="Simulator Screenshot - iPhone 15 Pro - 2025-01-15 at 02.37.2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26694" y="3205880"/>
            <a:ext cx="4036719" cy="87513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Simulator Screenshot - iPhone 15 Pro - 2025-01-15 at 02.37.35.png" descr="Simulator Screenshot - iPhone 15 Pro - 2025-01-15 at 02.37.3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583807" y="3205881"/>
            <a:ext cx="4036721" cy="87513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Simulator Screenshot - iPhone 15 Pro - 2025-01-15 at 02.37.40.png" descr="Simulator Screenshot - iPhone 15 Pro - 2025-01-15 at 02.37.40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240922" y="3289846"/>
            <a:ext cx="3959258" cy="85834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8F1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imulator Screenshot - iPhone 15 Pro - 2025-01-15 at 04.36.43.png" descr="Simulator Screenshot - iPhone 15 Pro - 2025-01-15 at 04.36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54710" y="1601157"/>
            <a:ext cx="5230696" cy="11339824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Title 1"/>
          <p:cNvSpPr txBox="1"/>
          <p:nvPr/>
        </p:nvSpPr>
        <p:spPr>
          <a:xfrm>
            <a:off x="2900831" y="1253691"/>
            <a:ext cx="8005107" cy="1906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defTabSz="914400">
              <a:lnSpc>
                <a:spcPct val="89000"/>
              </a:lnSpc>
              <a:defRPr b="1" sz="8300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User LogIn</a:t>
            </a:r>
          </a:p>
        </p:txBody>
      </p:sp>
      <p:sp>
        <p:nvSpPr>
          <p:cNvPr id="172" name="The user log-in feature is implemented using Firebase Authentication.…"/>
          <p:cNvSpPr txBox="1"/>
          <p:nvPr/>
        </p:nvSpPr>
        <p:spPr>
          <a:xfrm>
            <a:off x="1943082" y="3874999"/>
            <a:ext cx="13131313" cy="7178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l" defTabSz="457200">
              <a:lnSpc>
                <a:spcPct val="100000"/>
              </a:lnSpc>
              <a:defRPr sz="52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The user log-in feature is implemented using Firebase Authentication. </a:t>
            </a:r>
          </a:p>
          <a:p>
            <a:pPr algn="l" defTabSz="457200">
              <a:lnSpc>
                <a:spcPct val="100000"/>
              </a:lnSpc>
              <a:defRPr sz="52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Users can log in by entering their email and password. </a:t>
            </a:r>
          </a:p>
          <a:p>
            <a:pPr algn="l" defTabSz="457200">
              <a:lnSpc>
                <a:spcPct val="100000"/>
              </a:lnSpc>
              <a:defRPr sz="52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2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Once authenticated, they are redirected to the home screen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8F1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1"/>
          <p:cNvSpPr txBox="1"/>
          <p:nvPr/>
        </p:nvSpPr>
        <p:spPr>
          <a:xfrm>
            <a:off x="2900831" y="1253691"/>
            <a:ext cx="8005107" cy="1906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defTabSz="914400">
              <a:lnSpc>
                <a:spcPct val="89000"/>
              </a:lnSpc>
              <a:defRPr b="1" sz="8300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User Profile</a:t>
            </a:r>
          </a:p>
        </p:txBody>
      </p:sp>
      <p:sp>
        <p:nvSpPr>
          <p:cNvPr id="175" name="The user profile feature allows users to view and manage their personal information.…"/>
          <p:cNvSpPr txBox="1"/>
          <p:nvPr/>
        </p:nvSpPr>
        <p:spPr>
          <a:xfrm>
            <a:off x="1603053" y="3611480"/>
            <a:ext cx="13022495" cy="7063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l" defTabSz="457200">
              <a:lnSpc>
                <a:spcPct val="100000"/>
              </a:lnSpc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User profile feature allows users to view and manage their personal information. </a:t>
            </a:r>
          </a:p>
          <a:p>
            <a:pPr algn="l" defTabSz="457200">
              <a:lnSpc>
                <a:spcPct val="100000"/>
              </a:lnSpc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0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Users can show their uploaded posts here.</a:t>
            </a:r>
            <a:br/>
            <a:br/>
            <a:r>
              <a:t>And Users can also log out from their profile whenever they want.</a:t>
            </a:r>
          </a:p>
        </p:txBody>
      </p:sp>
      <p:pic>
        <p:nvPicPr>
          <p:cNvPr id="176" name="Simulator Screenshot - iPhone 15 Pro - 2025-01-15 at 23.20.46.png" descr="Simulator Screenshot - iPhone 15 Pro - 2025-01-15 at 23.20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17792" y="1535338"/>
            <a:ext cx="5197021" cy="11266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8EF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itle 1"/>
          <p:cNvSpPr txBox="1"/>
          <p:nvPr/>
        </p:nvSpPr>
        <p:spPr>
          <a:xfrm>
            <a:off x="2900831" y="1253691"/>
            <a:ext cx="8005107" cy="1906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defTabSz="886968">
              <a:lnSpc>
                <a:spcPct val="89000"/>
              </a:lnSpc>
              <a:defRPr b="1" sz="8051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User Profile Edit</a:t>
            </a:r>
          </a:p>
        </p:txBody>
      </p:sp>
      <p:pic>
        <p:nvPicPr>
          <p:cNvPr id="179" name="Simulator Screenshot - iPhone 15 Pro - 2025-01-15 at 02.43.29.png" descr="Simulator Screenshot - iPhone 15 Pro - 2025-01-15 at 02.43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49037" y="1430394"/>
            <a:ext cx="5172559" cy="11213790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The User Profile Edit feature allows users to Edit their Profile where they can change their name, update their profile picture and bio .…"/>
          <p:cNvSpPr txBox="1"/>
          <p:nvPr/>
        </p:nvSpPr>
        <p:spPr>
          <a:xfrm>
            <a:off x="1907375" y="3713481"/>
            <a:ext cx="12168543" cy="6289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l" defTabSz="457200">
              <a:lnSpc>
                <a:spcPct val="100000"/>
              </a:lnSpc>
              <a:defRPr sz="5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1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User Profile Edit feature allows users to Edit their Profile Data where they can change their name, update their profile picture and bio .</a:t>
            </a:r>
          </a:p>
          <a:p>
            <a:pPr algn="l" defTabSz="457200">
              <a:lnSpc>
                <a:spcPct val="100000"/>
              </a:lnSpc>
              <a:defRPr sz="51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51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And all the changes are saved in Firebase database and Firebase storage.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8F0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Simulator Screenshot - iPhone 15 Pro - 2025-01-15 at 02.45.35.png" descr="Simulator Screenshot - iPhone 15 Pro - 2025-01-15 at 02.45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813545" y="1309351"/>
            <a:ext cx="5118824" cy="11097298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Title 1"/>
          <p:cNvSpPr txBox="1"/>
          <p:nvPr/>
        </p:nvSpPr>
        <p:spPr>
          <a:xfrm>
            <a:off x="2900831" y="1253691"/>
            <a:ext cx="8005107" cy="19063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>
            <a:lvl1pPr defTabSz="914400">
              <a:lnSpc>
                <a:spcPct val="89000"/>
              </a:lnSpc>
              <a:defRPr b="1" sz="8300">
                <a:solidFill>
                  <a:srgbClr val="191B0E"/>
                </a:solidFill>
                <a:latin typeface="Franklin Gothic Book"/>
                <a:ea typeface="Franklin Gothic Book"/>
                <a:cs typeface="Franklin Gothic Book"/>
                <a:sym typeface="Franklin Gothic Book"/>
              </a:defRPr>
            </a:lvl1pPr>
          </a:lstStyle>
          <a:p>
            <a:pPr/>
            <a:r>
              <a:t>Upload Post</a:t>
            </a:r>
          </a:p>
        </p:txBody>
      </p:sp>
      <p:sp>
        <p:nvSpPr>
          <p:cNvPr id="184" name="To upload a post, the user selects an image. Then add a caption and click &quot;Upload.&quot;…"/>
          <p:cNvSpPr txBox="1"/>
          <p:nvPr/>
        </p:nvSpPr>
        <p:spPr>
          <a:xfrm>
            <a:off x="1958148" y="3773982"/>
            <a:ext cx="12721388" cy="7457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l" defTabSz="457200">
              <a:lnSpc>
                <a:spcPct val="100000"/>
              </a:lnSpc>
              <a:defRPr sz="48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48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To upload a post, the user selects an image. Then add a caption and click "Upload"  button.</a:t>
            </a:r>
          </a:p>
          <a:p>
            <a:pPr algn="l" defTabSz="457200">
              <a:lnSpc>
                <a:spcPct val="100000"/>
              </a:lnSpc>
              <a:defRPr sz="48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48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The image is stored in Firebase Storage, and the post details are saved in Firebase database.</a:t>
            </a:r>
          </a:p>
          <a:p>
            <a:pPr algn="l" defTabSz="457200">
              <a:lnSpc>
                <a:spcPct val="100000"/>
              </a:lnSpc>
              <a:defRPr sz="4800"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algn="l" defTabSz="457200">
              <a:lnSpc>
                <a:spcPct val="100000"/>
              </a:lnSpc>
              <a:defRPr sz="4800"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The post also appears in the user's feed for others to view.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